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6A3F51-5DD0-4220-B5FB-69749C4355E2}">
  <a:tblStyle styleId="{C06A3F51-5DD0-4220-B5FB-69749C4355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cd37b13a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cd37b13a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M2 has less features (no month)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 of features led to too much accuracy loss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f47c3a4b5_0_4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f47c3a4b5_0_4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metrics: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preformed the best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</a:t>
            </a:r>
            <a:r>
              <a:rPr lang="en"/>
              <a:t>performed</a:t>
            </a:r>
            <a:r>
              <a:rPr lang="en"/>
              <a:t> the worst still brought </a:t>
            </a:r>
            <a:r>
              <a:rPr lang="en"/>
              <a:t>valuable</a:t>
            </a:r>
            <a:r>
              <a:rPr lang="en"/>
              <a:t> </a:t>
            </a:r>
            <a:r>
              <a:rPr lang="en"/>
              <a:t>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cd37b13a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cd37b13a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graph comparing all the </a:t>
            </a:r>
            <a:r>
              <a:rPr lang="en"/>
              <a:t>models for better visualization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f47c3a4b5_0_4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f47c3a4b5_0_4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r>
              <a:rPr lang="en"/>
              <a:t>performed</a:t>
            </a:r>
            <a:r>
              <a:rPr lang="en"/>
              <a:t> best with .9857 score</a:t>
            </a:r>
            <a:br>
              <a:rPr lang="en"/>
            </a:br>
            <a:r>
              <a:rPr lang="en"/>
              <a:t>Linear models </a:t>
            </a:r>
            <a:r>
              <a:rPr lang="en"/>
              <a:t>performed</a:t>
            </a:r>
            <a:r>
              <a:rPr lang="en"/>
              <a:t> poorly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f47c3a4b5_0_4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f47c3a4b5_0_4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integrations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</a:t>
            </a:r>
            <a:r>
              <a:rPr lang="en"/>
              <a:t>models and merge more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f47c3a4b5_0_4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f47c3a4b5_0_4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f47c3a4b5_0_3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f47c3a4b5_0_3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f47c3a4b5_0_3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f47c3a4b5_0_3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Data from earlier years contains many missing or incomplete values, which could reduce the reliability of our model.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f47c3a4b5_0_4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f47c3a4b5_0_4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f47c3a4b5_0_4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f47c3a4b5_0_4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initially thought that the data was going to have a linear relationship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</a:t>
            </a:r>
            <a:r>
              <a:rPr lang="en"/>
              <a:t>performance</a:t>
            </a:r>
            <a:r>
              <a:rPr lang="en"/>
              <a:t> allow us to realize Non linear </a:t>
            </a:r>
            <a:r>
              <a:rPr lang="en"/>
              <a:t>relationship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f47c3a4b5_0_4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f47c3a4b5_0_4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Handles non linear </a:t>
            </a:r>
            <a:r>
              <a:rPr lang="en"/>
              <a:t>functions</a:t>
            </a:r>
            <a:r>
              <a:rPr lang="en"/>
              <a:t> and overfitting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M1 random forest </a:t>
            </a:r>
            <a:r>
              <a:rPr lang="en"/>
              <a:t>performed</a:t>
            </a:r>
            <a:r>
              <a:rPr lang="en"/>
              <a:t> the best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variable did not drastically change model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f47c3a4b5_0_4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f47c3a4b5_0_4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SVM because good at non linear patterns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linear </a:t>
            </a:r>
            <a:r>
              <a:rPr lang="en"/>
              <a:t>regression</a:t>
            </a:r>
            <a:r>
              <a:rPr lang="en"/>
              <a:t> </a:t>
            </a:r>
            <a:r>
              <a:rPr lang="en"/>
              <a:t>performed</a:t>
            </a:r>
            <a:r>
              <a:rPr lang="en"/>
              <a:t> poorly</a:t>
            </a:r>
            <a:br>
              <a:rPr lang="en"/>
            </a:br>
            <a:r>
              <a:rPr lang="en"/>
              <a:t>Not good with large datasets such as 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RBF had the best preformance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cd37b13a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cd37b13a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RBF preformed the best </a:t>
            </a:r>
            <a:br>
              <a:rPr lang="en"/>
            </a:br>
            <a:r>
              <a:rPr lang="en"/>
              <a:t>Linear </a:t>
            </a:r>
            <a:r>
              <a:rPr lang="en"/>
              <a:t>performed</a:t>
            </a:r>
            <a:r>
              <a:rPr lang="en"/>
              <a:t> the worst as expected based on linear regression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f47c3a4b5_0_4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f47c3a4b5_0_4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good </a:t>
            </a:r>
            <a:r>
              <a:rPr lang="en"/>
              <a:t>performance</a:t>
            </a:r>
            <a:r>
              <a:rPr lang="en"/>
              <a:t> </a:t>
            </a:r>
            <a:br>
              <a:rPr lang="en"/>
            </a:br>
            <a:r>
              <a:rPr lang="en"/>
              <a:t>Simple / effective</a:t>
            </a:r>
            <a:br>
              <a:rPr lang="en"/>
            </a:br>
            <a:r>
              <a:rPr lang="en"/>
              <a:t>Model</a:t>
            </a:r>
            <a:r>
              <a:rPr lang="en"/>
              <a:t> 1 (full features) preformed better than Model 2 (less features)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093875"/>
            <a:ext cx="4255500" cy="25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Machine Learning Models for Climate Data Interpretation and Forecasting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aven Pro"/>
                <a:ea typeface="Maven Pro"/>
                <a:cs typeface="Maven Pro"/>
                <a:sym typeface="Maven Pro"/>
              </a:rPr>
              <a:t>Edwin Peraza</a:t>
            </a:r>
            <a:endParaRPr b="1" sz="3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aven Pro"/>
                <a:ea typeface="Maven Pro"/>
                <a:cs typeface="Maven Pro"/>
                <a:sym typeface="Maven Pro"/>
              </a:rPr>
              <a:t>Maxwell Lebda</a:t>
            </a:r>
            <a:endParaRPr b="1" sz="3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Maven Pro"/>
                <a:ea typeface="Maven Pro"/>
                <a:cs typeface="Maven Pro"/>
                <a:sym typeface="Maven Pro"/>
              </a:rPr>
              <a:t>Cade Duncan</a:t>
            </a:r>
            <a:endParaRPr b="1" sz="3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</a:t>
            </a:r>
            <a:r>
              <a:rPr lang="en"/>
              <a:t>ri</a:t>
            </a:r>
            <a:r>
              <a:rPr lang="en"/>
              <a:t>son of KNN</a:t>
            </a:r>
            <a:endParaRPr/>
          </a:p>
        </p:txBody>
      </p:sp>
      <p:pic>
        <p:nvPicPr>
          <p:cNvPr id="346" name="Google Shape;3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5" y="1471988"/>
            <a:ext cx="4321101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473913"/>
            <a:ext cx="4325110" cy="3236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/>
          <p:nvPr>
            <p:ph type="title"/>
          </p:nvPr>
        </p:nvSpPr>
        <p:spPr>
          <a:xfrm>
            <a:off x="1223625" y="647000"/>
            <a:ext cx="70305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353" name="Google Shape;353;p23"/>
          <p:cNvGraphicFramePr/>
          <p:nvPr/>
        </p:nvGraphicFramePr>
        <p:xfrm>
          <a:off x="602113" y="148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{C06A3F51-5DD0-4220-B5FB-69749C4355E2}</a:tableStyleId>
              </a:tblPr>
              <a:tblGrid>
                <a:gridCol w="2994475"/>
                <a:gridCol w="1162850"/>
                <a:gridCol w="1106150"/>
                <a:gridCol w="1257225"/>
                <a:gridCol w="1370550"/>
              </a:tblGrid>
              <a:tr h="39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MAE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MSE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RMSE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R^2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Random Forest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0.7750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1.3258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1.1514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38761D"/>
                          </a:solidFill>
                        </a:rPr>
                        <a:t>0.9857</a:t>
                      </a:r>
                      <a:endParaRPr b="1" u="sng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 (Final Features)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1.1471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2.7303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1.6524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0.9705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 (Reduced Features)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5.2274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52.9441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7.2763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0.4287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SVR (RBF Kernel)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2.0081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7.6086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2.7584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0.9179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SVR (Poly Kernel)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5.9241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58.0018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7.6159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0.3741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SVR (Linear Kernel)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6.8501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84.9333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9.2159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CC0000"/>
                          </a:solidFill>
                        </a:rPr>
                        <a:t>0.0835</a:t>
                      </a:r>
                      <a:endParaRPr b="1" u="sng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7.0842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79.7846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8.9322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0.1391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47" y="344075"/>
            <a:ext cx="7424399" cy="44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Conclusion</a:t>
            </a:r>
            <a:endParaRPr sz="3200"/>
          </a:p>
        </p:txBody>
      </p:sp>
      <p:sp>
        <p:nvSpPr>
          <p:cNvPr id="364" name="Google Shape;364;p25"/>
          <p:cNvSpPr txBox="1"/>
          <p:nvPr>
            <p:ph idx="1" type="body"/>
          </p:nvPr>
        </p:nvSpPr>
        <p:spPr>
          <a:xfrm>
            <a:off x="623550" y="1350975"/>
            <a:ext cx="78969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Machine learning models, specifically Random Forest and KNN, demonstrated exceptional capability in capturing spatial and temporal climate patterns.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n" sz="1700"/>
              <a:t>Random Forest</a:t>
            </a:r>
            <a:r>
              <a:rPr lang="en" sz="1700"/>
              <a:t> achieved the </a:t>
            </a:r>
            <a:r>
              <a:rPr b="1" lang="en" sz="1700"/>
              <a:t>highest accuracy</a:t>
            </a:r>
            <a:r>
              <a:rPr lang="en" sz="1700"/>
              <a:t> with an R2 score of </a:t>
            </a:r>
            <a:r>
              <a:rPr b="1" lang="en" sz="1700"/>
              <a:t>0.9857</a:t>
            </a:r>
            <a:r>
              <a:rPr lang="en" sz="1700"/>
              <a:t>, highlighting its robustness and predictive power.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The results </a:t>
            </a:r>
            <a:r>
              <a:rPr b="1" lang="en" sz="1700"/>
              <a:t>underscore</a:t>
            </a:r>
            <a:r>
              <a:rPr lang="en" sz="1700"/>
              <a:t> the critical role of non-linear models in addressing the complexity of climate data.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n" sz="1700"/>
              <a:t>Linear models </a:t>
            </a:r>
            <a:r>
              <a:rPr lang="en" sz="1700"/>
              <a:t>like Linear Regression and SVR with a linear kernel </a:t>
            </a:r>
            <a:r>
              <a:rPr b="1" lang="en" sz="1700"/>
              <a:t>performed poorly</a:t>
            </a:r>
            <a:r>
              <a:rPr lang="en" sz="1700"/>
              <a:t> due to the complex nature of climate data.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70" name="Google Shape;370;p26"/>
          <p:cNvSpPr txBox="1"/>
          <p:nvPr>
            <p:ph idx="1" type="body"/>
          </p:nvPr>
        </p:nvSpPr>
        <p:spPr>
          <a:xfrm>
            <a:off x="152575" y="2424350"/>
            <a:ext cx="8432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" sz="1800"/>
              <a:t>Map integration</a:t>
            </a:r>
            <a:r>
              <a:rPr lang="en" sz="1800"/>
              <a:t> using arcGIS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Utilize </a:t>
            </a:r>
            <a:r>
              <a:rPr b="1" lang="en" sz="1800"/>
              <a:t>more models</a:t>
            </a:r>
            <a:r>
              <a:rPr lang="en" sz="1800"/>
              <a:t> and </a:t>
            </a:r>
            <a:r>
              <a:rPr b="1" lang="en" sz="1800"/>
              <a:t>merge more data </a:t>
            </a:r>
            <a:r>
              <a:rPr lang="en" sz="1800"/>
              <a:t>for more </a:t>
            </a:r>
            <a:r>
              <a:rPr lang="en" sz="1800"/>
              <a:t>accurate</a:t>
            </a:r>
            <a:r>
              <a:rPr lang="en" sz="1800"/>
              <a:t> predictions 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Integrate with a </a:t>
            </a:r>
            <a:r>
              <a:rPr b="1" lang="en" sz="1800"/>
              <a:t>front end</a:t>
            </a:r>
            <a:r>
              <a:rPr lang="en" sz="1800"/>
              <a:t> allow for users to see various metric of data from our models</a:t>
            </a:r>
            <a:endParaRPr sz="1800"/>
          </a:p>
        </p:txBody>
      </p:sp>
      <p:pic>
        <p:nvPicPr>
          <p:cNvPr id="371" name="Google Shape;3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275" y="180252"/>
            <a:ext cx="4728148" cy="2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377" name="Google Shape;3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21238"/>
            <a:ext cx="47625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Introduction</a:t>
            </a:r>
            <a:endParaRPr sz="3200"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190200"/>
            <a:ext cx="77202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Climate change impacts ecosystems, agriculture, and society.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Predicting temperature trends is critical for mitigation and adaptation strategies.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b="2287" l="0" r="0" t="2383"/>
          <a:stretch/>
        </p:blipFill>
        <p:spPr>
          <a:xfrm>
            <a:off x="4096750" y="2151125"/>
            <a:ext cx="4927150" cy="28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475525" y="2527100"/>
            <a:ext cx="31878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Objective</a:t>
            </a:r>
            <a:b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 machine learning models to analyze historical temperature data and forecast future trends.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Dataset and features</a:t>
            </a:r>
            <a:endParaRPr sz="3200"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309125" y="1421950"/>
            <a:ext cx="3979200" cy="30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317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Dataset: Berkeley Earth Surface Temperature data.</a:t>
            </a:r>
            <a:endParaRPr/>
          </a:p>
          <a:p>
            <a:pPr indent="-317500" lvl="0" marL="317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Features: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/>
              <a:t>Target Variable</a:t>
            </a:r>
            <a:r>
              <a:rPr lang="en"/>
              <a:t>: </a:t>
            </a:r>
            <a:r>
              <a:rPr lang="en"/>
              <a:t>AverageTemperature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/>
              <a:t>Temporal</a:t>
            </a:r>
            <a:r>
              <a:rPr lang="en"/>
              <a:t>: Date (Year, Month, Day)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/>
              <a:t>Spatial</a:t>
            </a:r>
            <a:r>
              <a:rPr lang="en"/>
              <a:t>: Latitude, Longitude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/>
              <a:t>Excluded</a:t>
            </a:r>
            <a:r>
              <a:rPr lang="en"/>
              <a:t>: City and Country (to avoid redundancy)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4431175" y="1421950"/>
            <a:ext cx="4403700" cy="30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Remove data points without AverageTemperature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Remove data where the year is earlier than 1870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Split date feature into day, month and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Before: 239177 data points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After: 171125 data points</a:t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13" y="3289430"/>
            <a:ext cx="8235577" cy="166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Machine Learning Models</a:t>
            </a:r>
            <a:endParaRPr sz="3200"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365325" y="19770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Linear Regression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Random Forest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SVM (Support Vector Machine)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KNN (K-Nearest Neighbours)</a:t>
            </a:r>
            <a:endParaRPr sz="1800"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91075"/>
            <a:ext cx="3436300" cy="312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Linear Regression</a:t>
            </a:r>
            <a:endParaRPr sz="3200"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59100" y="1846050"/>
            <a:ext cx="8418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Random train-test split (80/20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Why?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b="1" lang="en" sz="1800"/>
              <a:t>Baseline model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Simplicity and interpretability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Experiment configuration: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Tested with final features and reduced features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Results: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b="1" lang="en" sz="1800"/>
              <a:t>Performed poorly</a:t>
            </a:r>
            <a:r>
              <a:rPr lang="en" sz="1800"/>
              <a:t> due to inability to model non-linear relationships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Provided a </a:t>
            </a:r>
            <a:r>
              <a:rPr lang="en" sz="1800"/>
              <a:t>guidance</a:t>
            </a:r>
            <a:r>
              <a:rPr lang="en" sz="1800"/>
              <a:t> for future experiments</a:t>
            </a:r>
            <a:endParaRPr sz="1800"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775" y="479150"/>
            <a:ext cx="3671777" cy="27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Random Forest</a:t>
            </a:r>
            <a:endParaRPr sz="3200"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175225" y="1875350"/>
            <a:ext cx="8159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Random train-test split (80/20)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Why?</a:t>
            </a:r>
            <a:endParaRPr sz="1800"/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b="1" lang="en" sz="1800"/>
              <a:t>Captures non-linear relationship</a:t>
            </a:r>
            <a:endParaRPr b="1" sz="1800"/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Robust Against Overfitting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Experiment configuration:</a:t>
            </a:r>
            <a:endParaRPr sz="1800"/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With and without country encoding</a:t>
            </a:r>
            <a:endParaRPr sz="1800"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Results:</a:t>
            </a:r>
            <a:endParaRPr sz="1800"/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Best R2 Score: </a:t>
            </a:r>
            <a:r>
              <a:rPr b="1" lang="en" sz="1800"/>
              <a:t>0.985694</a:t>
            </a:r>
            <a:endParaRPr b="1" sz="1800"/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Performance almost unchanged with encoded country variable</a:t>
            </a:r>
            <a:endParaRPr sz="18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375" y="346300"/>
            <a:ext cx="3675889" cy="275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SVM</a:t>
            </a:r>
            <a:endParaRPr sz="3200"/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02000" y="1857175"/>
            <a:ext cx="823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Random train-test split (80/20)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Why?</a:t>
            </a:r>
            <a:endParaRPr sz="1802"/>
          </a:p>
          <a:p>
            <a:pPr indent="-34305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3"/>
              <a:buChar char="◆"/>
            </a:pPr>
            <a:r>
              <a:rPr b="1" lang="en" sz="1802"/>
              <a:t>Handles non-linear patterns effectively</a:t>
            </a:r>
            <a:endParaRPr b="1" sz="1802"/>
          </a:p>
          <a:p>
            <a:pPr indent="-34305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3"/>
              <a:buChar char="◆"/>
            </a:pPr>
            <a:r>
              <a:rPr lang="en" sz="1802"/>
              <a:t>Robust to outliers</a:t>
            </a:r>
            <a:endParaRPr sz="1802"/>
          </a:p>
          <a:p>
            <a:pPr indent="-3430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3"/>
              <a:buChar char="➔"/>
            </a:pPr>
            <a:r>
              <a:rPr lang="en" sz="1802"/>
              <a:t>Experiment configuration:</a:t>
            </a:r>
            <a:endParaRPr sz="1802"/>
          </a:p>
          <a:p>
            <a:pPr indent="-34305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3"/>
              <a:buChar char="◆"/>
            </a:pPr>
            <a:r>
              <a:rPr lang="en" sz="1802"/>
              <a:t>Kernels tested: Linear, Polynomial, RBF</a:t>
            </a:r>
            <a:endParaRPr sz="1802"/>
          </a:p>
          <a:p>
            <a:pPr indent="-3430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3"/>
              <a:buChar char="➔"/>
            </a:pPr>
            <a:r>
              <a:rPr lang="en" sz="1802"/>
              <a:t>Results:</a:t>
            </a:r>
            <a:endParaRPr sz="1802"/>
          </a:p>
          <a:p>
            <a:pPr indent="-34305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3"/>
              <a:buChar char="◆"/>
            </a:pPr>
            <a:r>
              <a:rPr lang="en" sz="1802"/>
              <a:t>Polynomial and Linear kernel performed poorly</a:t>
            </a:r>
            <a:endParaRPr sz="1802"/>
          </a:p>
          <a:p>
            <a:pPr indent="-34305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3"/>
              <a:buChar char="◆"/>
            </a:pPr>
            <a:r>
              <a:rPr lang="en" sz="1802"/>
              <a:t>RBF kernel had one of the highest R2 Score: </a:t>
            </a:r>
            <a:r>
              <a:rPr b="1" lang="en" sz="1802"/>
              <a:t>0.9179</a:t>
            </a:r>
            <a:endParaRPr b="1" sz="1802"/>
          </a:p>
          <a:p>
            <a:pPr indent="-343058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3"/>
              <a:buChar char="◆"/>
            </a:pPr>
            <a:r>
              <a:rPr lang="en" sz="1802"/>
              <a:t>Slower training and prediction times compared to other models</a:t>
            </a:r>
            <a:endParaRPr sz="1802"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325" y="252925"/>
            <a:ext cx="3675889" cy="27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Comparison of SVM</a:t>
            </a:r>
            <a:endParaRPr sz="3200"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0" y="1597874"/>
            <a:ext cx="3030748" cy="228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125" y="1597875"/>
            <a:ext cx="3026662" cy="228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475" y="1597872"/>
            <a:ext cx="3026662" cy="2286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0"/>
          <p:cNvSpPr txBox="1"/>
          <p:nvPr/>
        </p:nvSpPr>
        <p:spPr>
          <a:xfrm>
            <a:off x="227175" y="3979525"/>
            <a:ext cx="2744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Radial Basis Function </a:t>
            </a:r>
            <a:b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(RBF)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3673350" y="3979525"/>
            <a:ext cx="1797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Polynomial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6648150" y="3979525"/>
            <a:ext cx="1797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endParaRPr b="1"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KNN</a:t>
            </a:r>
            <a:endParaRPr sz="3200"/>
          </a:p>
        </p:txBody>
      </p:sp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100100" y="1858625"/>
            <a:ext cx="8343000" cy="29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Random train-test split (80/20)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Why?</a:t>
            </a:r>
            <a:endParaRPr sz="18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Simplicity of implementation</a:t>
            </a:r>
            <a:endParaRPr sz="18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b="1" lang="en" sz="1800"/>
              <a:t>Effective for capturing local, spatial and temporal patterns</a:t>
            </a:r>
            <a:endParaRPr b="1"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Experiment configuration:</a:t>
            </a:r>
            <a:endParaRPr sz="18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Tested reduced feature set</a:t>
            </a:r>
            <a:endParaRPr sz="18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Optimal </a:t>
            </a:r>
            <a:r>
              <a:rPr b="1" lang="en" sz="1800"/>
              <a:t>k = 5</a:t>
            </a:r>
            <a:endParaRPr b="1"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Results:</a:t>
            </a:r>
            <a:endParaRPr sz="18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Performed poorly on reduced features</a:t>
            </a:r>
            <a:endParaRPr sz="18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 sz="1800"/>
              <a:t>Second highest R2 Score: </a:t>
            </a:r>
            <a:r>
              <a:rPr b="1" lang="en" sz="1800"/>
              <a:t>0.970539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0" name="Google Shape;340;p21"/>
          <p:cNvPicPr preferRelativeResize="0"/>
          <p:nvPr/>
        </p:nvPicPr>
        <p:blipFill rotWithShape="1">
          <a:blip r:embed="rId3">
            <a:alphaModFix/>
          </a:blip>
          <a:srcRect b="3589" l="0" r="0" t="-3590"/>
          <a:stretch/>
        </p:blipFill>
        <p:spPr>
          <a:xfrm>
            <a:off x="5136500" y="0"/>
            <a:ext cx="3675889" cy="275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